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8" d="100"/>
          <a:sy n="138" d="100"/>
        </p:scale>
        <p:origin x="-10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4120DD3B-BEEB-0B4A-B2A0-BBD0BDE11109}" type="datetimeFigureOut">
              <a:rPr lang="de-DE" smtClean="0"/>
              <a:t>15.10.22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118991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120DD3B-BEEB-0B4A-B2A0-BBD0BDE11109}" type="datetimeFigureOut">
              <a:rPr lang="de-DE" smtClean="0"/>
              <a:t>15.10.22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105044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120DD3B-BEEB-0B4A-B2A0-BBD0BDE11109}" type="datetimeFigureOut">
              <a:rPr lang="de-DE" smtClean="0"/>
              <a:t>15.10.22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344764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4120DD3B-BEEB-0B4A-B2A0-BBD0BDE11109}" type="datetimeFigureOut">
              <a:rPr lang="de-DE" smtClean="0"/>
              <a:t>15.10.22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306760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4120DD3B-BEEB-0B4A-B2A0-BBD0BDE11109}" type="datetimeFigureOut">
              <a:rPr lang="de-DE" smtClean="0"/>
              <a:t>15.10.22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115786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4120DD3B-BEEB-0B4A-B2A0-BBD0BDE11109}" type="datetimeFigureOut">
              <a:rPr lang="de-DE" smtClean="0"/>
              <a:t>15.10.22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320626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4120DD3B-BEEB-0B4A-B2A0-BBD0BDE11109}" type="datetimeFigureOut">
              <a:rPr lang="de-DE" smtClean="0"/>
              <a:t>15.10.22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319158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4120DD3B-BEEB-0B4A-B2A0-BBD0BDE11109}" type="datetimeFigureOut">
              <a:rPr lang="de-DE" smtClean="0"/>
              <a:t>15.10.22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374733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120DD3B-BEEB-0B4A-B2A0-BBD0BDE11109}" type="datetimeFigureOut">
              <a:rPr lang="de-DE" smtClean="0"/>
              <a:t>15.10.22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385621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4120DD3B-BEEB-0B4A-B2A0-BBD0BDE11109}" type="datetimeFigureOut">
              <a:rPr lang="de-DE" smtClean="0"/>
              <a:t>15.10.22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2618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4120DD3B-BEEB-0B4A-B2A0-BBD0BDE11109}" type="datetimeFigureOut">
              <a:rPr lang="de-DE" smtClean="0"/>
              <a:t>15.10.22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79544E-EABB-D344-AE50-3A9719DB4016}" type="slidenum">
              <a:rPr lang="de-DE" smtClean="0"/>
              <a:t>‹Nr.›</a:t>
            </a:fld>
            <a:endParaRPr lang="de-DE"/>
          </a:p>
        </p:txBody>
      </p:sp>
    </p:spTree>
    <p:extLst>
      <p:ext uri="{BB962C8B-B14F-4D97-AF65-F5344CB8AC3E}">
        <p14:creationId xmlns:p14="http://schemas.microsoft.com/office/powerpoint/2010/main" val="831055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0DD3B-BEEB-0B4A-B2A0-BBD0BDE11109}" type="datetimeFigureOut">
              <a:rPr lang="de-DE" smtClean="0"/>
              <a:t>15.10.22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9544E-EABB-D344-AE50-3A9719DB4016}" type="slidenum">
              <a:rPr lang="de-DE" smtClean="0"/>
              <a:t>‹Nr.›</a:t>
            </a:fld>
            <a:endParaRPr lang="de-DE"/>
          </a:p>
        </p:txBody>
      </p:sp>
    </p:spTree>
    <p:extLst>
      <p:ext uri="{BB962C8B-B14F-4D97-AF65-F5344CB8AC3E}">
        <p14:creationId xmlns:p14="http://schemas.microsoft.com/office/powerpoint/2010/main" val="26523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lstStyle/>
          <a:p>
            <a:endParaRPr lang="de-DE" dirty="0"/>
          </a:p>
        </p:txBody>
      </p:sp>
      <p:pic>
        <p:nvPicPr>
          <p:cNvPr id="5" name="Bild 4"/>
          <p:cNvPicPr>
            <a:picLocks noChangeAspect="1"/>
          </p:cNvPicPr>
          <p:nvPr/>
        </p:nvPicPr>
        <p:blipFill>
          <a:blip r:embed="rId2"/>
          <a:stretch>
            <a:fillRect/>
          </a:stretch>
        </p:blipFill>
        <p:spPr>
          <a:xfrm>
            <a:off x="0" y="0"/>
            <a:ext cx="9144000" cy="6857999"/>
          </a:xfrm>
          <a:prstGeom prst="rect">
            <a:avLst/>
          </a:prstGeom>
        </p:spPr>
      </p:pic>
      <p:pic>
        <p:nvPicPr>
          <p:cNvPr id="6" name="Bild 5"/>
          <p:cNvPicPr>
            <a:picLocks noChangeAspect="1"/>
          </p:cNvPicPr>
          <p:nvPr/>
        </p:nvPicPr>
        <p:blipFill>
          <a:blip r:embed="rId3"/>
          <a:stretch>
            <a:fillRect/>
          </a:stretch>
        </p:blipFill>
        <p:spPr>
          <a:xfrm>
            <a:off x="0" y="0"/>
            <a:ext cx="3181137" cy="750957"/>
          </a:xfrm>
          <a:prstGeom prst="rect">
            <a:avLst/>
          </a:prstGeom>
        </p:spPr>
      </p:pic>
      <p:sp>
        <p:nvSpPr>
          <p:cNvPr id="7" name="Textfeld 6"/>
          <p:cNvSpPr txBox="1"/>
          <p:nvPr/>
        </p:nvSpPr>
        <p:spPr>
          <a:xfrm>
            <a:off x="552174" y="1468783"/>
            <a:ext cx="7906026" cy="1077218"/>
          </a:xfrm>
          <a:prstGeom prst="rect">
            <a:avLst/>
          </a:prstGeom>
          <a:noFill/>
        </p:spPr>
        <p:txBody>
          <a:bodyPr wrap="square" rtlCol="0">
            <a:spAutoFit/>
          </a:bodyPr>
          <a:lstStyle/>
          <a:p>
            <a:r>
              <a:rPr lang="de-DE" sz="3200" b="1" dirty="0" smtClean="0">
                <a:solidFill>
                  <a:schemeClr val="bg1"/>
                </a:solidFill>
                <a:latin typeface="Arial"/>
                <a:cs typeface="Arial"/>
              </a:rPr>
              <a:t>Energie ist knapp.</a:t>
            </a:r>
          </a:p>
          <a:p>
            <a:r>
              <a:rPr lang="de-DE" sz="3200" b="1" dirty="0" smtClean="0">
                <a:solidFill>
                  <a:schemeClr val="bg1"/>
                </a:solidFill>
                <a:latin typeface="Arial"/>
                <a:cs typeface="Arial"/>
              </a:rPr>
              <a:t>Verschwenden wir sie nicht.</a:t>
            </a:r>
            <a:endParaRPr lang="de-DE" sz="3200" b="1" dirty="0">
              <a:solidFill>
                <a:schemeClr val="bg1"/>
              </a:solidFill>
              <a:latin typeface="Arial"/>
              <a:cs typeface="Arial"/>
            </a:endParaRPr>
          </a:p>
        </p:txBody>
      </p:sp>
      <p:sp>
        <p:nvSpPr>
          <p:cNvPr id="9" name="Textfeld 8"/>
          <p:cNvSpPr txBox="1"/>
          <p:nvPr/>
        </p:nvSpPr>
        <p:spPr>
          <a:xfrm>
            <a:off x="552174" y="3300222"/>
            <a:ext cx="8227170" cy="3539430"/>
          </a:xfrm>
          <a:prstGeom prst="rect">
            <a:avLst/>
          </a:prstGeom>
          <a:noFill/>
        </p:spPr>
        <p:txBody>
          <a:bodyPr wrap="square" rtlCol="0">
            <a:spAutoFit/>
          </a:bodyPr>
          <a:lstStyle/>
          <a:p>
            <a:r>
              <a:rPr lang="de-DE" sz="3200" dirty="0" err="1" smtClean="0">
                <a:solidFill>
                  <a:schemeClr val="bg1"/>
                </a:solidFill>
                <a:latin typeface="Arial"/>
                <a:cs typeface="Arial"/>
              </a:rPr>
              <a:t>Topten-Massnahmen</a:t>
            </a:r>
            <a:endParaRPr lang="de-DE" sz="3200" dirty="0" smtClean="0">
              <a:solidFill>
                <a:schemeClr val="bg1"/>
              </a:solidFill>
              <a:latin typeface="Arial"/>
              <a:cs typeface="Arial"/>
            </a:endParaRPr>
          </a:p>
          <a:p>
            <a:r>
              <a:rPr lang="de-DE" sz="3200" dirty="0" smtClean="0">
                <a:solidFill>
                  <a:schemeClr val="bg1"/>
                </a:solidFill>
                <a:latin typeface="Arial"/>
                <a:cs typeface="Arial"/>
              </a:rPr>
              <a:t>kurz-, mittel- und langfristig</a:t>
            </a:r>
            <a:endParaRPr lang="de-DE" sz="3200" dirty="0">
              <a:solidFill>
                <a:schemeClr val="bg1"/>
              </a:solidFill>
              <a:latin typeface="Arial"/>
              <a:cs typeface="Arial"/>
            </a:endParaRPr>
          </a:p>
          <a:p>
            <a:r>
              <a:rPr lang="de-DE" sz="3200" dirty="0" smtClean="0">
                <a:solidFill>
                  <a:schemeClr val="bg1"/>
                </a:solidFill>
                <a:latin typeface="Arial"/>
                <a:cs typeface="Arial"/>
              </a:rPr>
              <a:t>für die Seeländer Gemeinden</a:t>
            </a:r>
          </a:p>
          <a:p>
            <a:endParaRPr lang="de-DE" sz="3200" dirty="0">
              <a:solidFill>
                <a:schemeClr val="bg1"/>
              </a:solidFill>
              <a:latin typeface="Arial"/>
              <a:cs typeface="Arial"/>
            </a:endParaRPr>
          </a:p>
          <a:p>
            <a:r>
              <a:rPr lang="de-DE" sz="3200" dirty="0" smtClean="0">
                <a:solidFill>
                  <a:schemeClr val="bg1"/>
                </a:solidFill>
                <a:latin typeface="Arial"/>
                <a:cs typeface="Arial"/>
              </a:rPr>
              <a:t>Basis: Umsetzungshilfe von Energiestadt</a:t>
            </a:r>
          </a:p>
          <a:p>
            <a:r>
              <a:rPr lang="de-DE" sz="3200" dirty="0" smtClean="0">
                <a:solidFill>
                  <a:schemeClr val="bg1"/>
                </a:solidFill>
                <a:latin typeface="Arial"/>
                <a:cs typeface="Arial"/>
              </a:rPr>
              <a:t>als Ergänzung zu den zahlreichen Informationen vom Bund und Kanton.</a:t>
            </a:r>
            <a:endParaRPr lang="de-DE" sz="3200" dirty="0">
              <a:solidFill>
                <a:schemeClr val="bg1"/>
              </a:solidFill>
              <a:latin typeface="Arial"/>
              <a:cs typeface="Arial"/>
            </a:endParaRPr>
          </a:p>
        </p:txBody>
      </p:sp>
    </p:spTree>
    <p:extLst>
      <p:ext uri="{BB962C8B-B14F-4D97-AF65-F5344CB8AC3E}">
        <p14:creationId xmlns:p14="http://schemas.microsoft.com/office/powerpoint/2010/main" val="42687039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Velowegnetz und -infrastruktur</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smtClean="0">
                <a:latin typeface="Arial"/>
                <a:cs typeface="Arial"/>
              </a:rPr>
              <a:t>sorgt für ein attraktives, möglichst flächendeckendes Velowegnetz und die nötigen Abstellanlagen.</a:t>
            </a:r>
          </a:p>
          <a:p>
            <a:pPr>
              <a:spcBef>
                <a:spcPts val="0"/>
              </a:spcBef>
            </a:pPr>
            <a:r>
              <a:rPr lang="de-DE" sz="2000" dirty="0" err="1" smtClean="0">
                <a:latin typeface="Arial"/>
                <a:cs typeface="Arial"/>
              </a:rPr>
              <a:t>Signalisation</a:t>
            </a:r>
            <a:r>
              <a:rPr lang="de-DE" sz="2000" dirty="0">
                <a:latin typeface="Arial"/>
                <a:cs typeface="Arial"/>
              </a:rPr>
              <a:t> </a:t>
            </a:r>
            <a:r>
              <a:rPr lang="de-DE" sz="2000" dirty="0" smtClean="0">
                <a:latin typeface="Arial"/>
                <a:cs typeface="Arial"/>
              </a:rPr>
              <a:t>und Beleuchtung sind abzuklären und die Kommunikation an die Bevölkerung ist wichtig.</a:t>
            </a:r>
            <a:endParaRPr lang="de-DE" sz="2000" dirty="0">
              <a:latin typeface="Arial"/>
              <a:cs typeface="Arial"/>
            </a:endParaRPr>
          </a:p>
        </p:txBody>
      </p:sp>
      <p:pic>
        <p:nvPicPr>
          <p:cNvPr id="3" name="Inhaltsplatzhalter 2"/>
          <p:cNvPicPr>
            <a:picLocks noGrp="1" noChangeAspect="1"/>
          </p:cNvPicPr>
          <p:nvPr>
            <p:ph idx="1"/>
          </p:nvPr>
        </p:nvPicPr>
        <p:blipFill>
          <a:blip r:embed="rId2"/>
          <a:srcRect l="17277" r="17277"/>
          <a:stretch>
            <a:fillRect/>
          </a:stretch>
        </p:blipFill>
        <p:spPr/>
      </p:pic>
    </p:spTree>
    <p:extLst>
      <p:ext uri="{BB962C8B-B14F-4D97-AF65-F5344CB8AC3E}">
        <p14:creationId xmlns:p14="http://schemas.microsoft.com/office/powerpoint/2010/main" val="17343756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Kommunikation an die Bevölkerung</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smtClean="0">
                <a:latin typeface="Arial"/>
                <a:cs typeface="Arial"/>
              </a:rPr>
              <a:t>informiert und sensibilisiert die Bevölkerung zu energie- und klimapolitischen Themen, insbesondere auch mit Blick auf Konsumthemen und Handlungsspielraum als Mietende.</a:t>
            </a:r>
          </a:p>
          <a:p>
            <a:pPr>
              <a:spcBef>
                <a:spcPts val="0"/>
              </a:spcBef>
            </a:pPr>
            <a:endParaRPr lang="de-DE" sz="2000" dirty="0">
              <a:latin typeface="Arial"/>
              <a:cs typeface="Arial"/>
            </a:endParaRPr>
          </a:p>
          <a:p>
            <a:pPr>
              <a:spcBef>
                <a:spcPts val="0"/>
              </a:spcBef>
            </a:pPr>
            <a:endParaRPr lang="de-DE" sz="2000" dirty="0">
              <a:latin typeface="Arial"/>
              <a:cs typeface="Arial"/>
            </a:endParaRPr>
          </a:p>
        </p:txBody>
      </p:sp>
      <p:pic>
        <p:nvPicPr>
          <p:cNvPr id="3" name="Inhaltsplatzhalter 2"/>
          <p:cNvPicPr>
            <a:picLocks noGrp="1" noChangeAspect="1"/>
          </p:cNvPicPr>
          <p:nvPr>
            <p:ph idx="1"/>
          </p:nvPr>
        </p:nvPicPr>
        <p:blipFill>
          <a:blip r:embed="rId2"/>
          <a:srcRect t="9521" b="9521"/>
          <a:stretch>
            <a:fillRect/>
          </a:stretch>
        </p:blipFill>
        <p:spPr/>
      </p:pic>
    </p:spTree>
    <p:extLst>
      <p:ext uri="{BB962C8B-B14F-4D97-AF65-F5344CB8AC3E}">
        <p14:creationId xmlns:p14="http://schemas.microsoft.com/office/powerpoint/2010/main" val="17858087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71564"/>
            <a:ext cx="7772400" cy="6418494"/>
          </a:xfrm>
        </p:spPr>
        <p:txBody>
          <a:bodyPr anchor="t" anchorCtr="0">
            <a:normAutofit fontScale="90000"/>
          </a:bodyPr>
          <a:lstStyle/>
          <a:p>
            <a:pPr marL="174625" indent="-174625" algn="l">
              <a:tabLst>
                <a:tab pos="358775" algn="l"/>
              </a:tabLst>
            </a:pPr>
            <a:r>
              <a:rPr lang="de-DE" sz="2000" b="1" dirty="0" smtClean="0">
                <a:latin typeface="Arial"/>
                <a:cs typeface="Arial"/>
              </a:rPr>
              <a:t>10 rasch umsetzbare </a:t>
            </a:r>
            <a:r>
              <a:rPr lang="de-DE" sz="2000" b="1" dirty="0" err="1" smtClean="0">
                <a:latin typeface="Arial"/>
                <a:cs typeface="Arial"/>
              </a:rPr>
              <a:t>Massnahmen</a:t>
            </a:r>
            <a:r>
              <a:rPr lang="de-DE" sz="2000" b="1" dirty="0" smtClean="0">
                <a:latin typeface="Arial"/>
                <a:cs typeface="Arial"/>
              </a:rPr>
              <a:t> für Gemeinden</a:t>
            </a:r>
            <a:r>
              <a:rPr lang="de-DE" sz="2000" b="1" dirty="0">
                <a:latin typeface="Arial"/>
                <a:cs typeface="Arial"/>
              </a:rPr>
              <a:t> </a:t>
            </a:r>
            <a:r>
              <a:rPr lang="mr-IN" sz="2000" b="1" dirty="0" smtClean="0">
                <a:latin typeface="Arial"/>
                <a:cs typeface="Arial"/>
              </a:rPr>
              <a:t>–</a:t>
            </a:r>
            <a:r>
              <a:rPr lang="de-DE" sz="2000" b="1" dirty="0" smtClean="0">
                <a:latin typeface="Arial"/>
                <a:cs typeface="Arial"/>
              </a:rPr>
              <a:t> Teil 1</a:t>
            </a:r>
            <a:br>
              <a:rPr lang="de-DE" sz="2000" b="1" dirty="0" smtClean="0">
                <a:latin typeface="Arial"/>
                <a:cs typeface="Arial"/>
              </a:rPr>
            </a:br>
            <a:r>
              <a:rPr lang="de-DE" sz="2000" b="1" dirty="0">
                <a:latin typeface="Arial"/>
                <a:cs typeface="Arial"/>
              </a:rPr>
              <a:t/>
            </a:r>
            <a:br>
              <a:rPr lang="de-DE" sz="2000" b="1" dirty="0">
                <a:latin typeface="Arial"/>
                <a:cs typeface="Arial"/>
              </a:rPr>
            </a:br>
            <a:r>
              <a:rPr lang="de-DE" sz="2000" b="1" dirty="0" smtClean="0">
                <a:latin typeface="Arial"/>
                <a:cs typeface="Arial"/>
              </a:rPr>
              <a:t/>
            </a:r>
            <a:br>
              <a:rPr lang="de-DE" sz="2000" b="1" dirty="0" smtClean="0">
                <a:latin typeface="Arial"/>
                <a:cs typeface="Arial"/>
              </a:rPr>
            </a:br>
            <a:r>
              <a:rPr lang="de-DE" sz="2200" dirty="0" smtClean="0">
                <a:latin typeface="Arial"/>
                <a:cs typeface="Arial"/>
              </a:rPr>
              <a:t>Die </a:t>
            </a:r>
            <a:r>
              <a:rPr lang="de-DE" sz="2200" dirty="0">
                <a:latin typeface="Arial"/>
                <a:cs typeface="Arial"/>
              </a:rPr>
              <a:t>Temperatur in Büro- und Aufenthaltsräumen wird auf 20 Grad sowie in </a:t>
            </a:r>
            <a:r>
              <a:rPr lang="de-DE" sz="2200" dirty="0" smtClean="0">
                <a:latin typeface="Arial"/>
                <a:cs typeface="Arial"/>
              </a:rPr>
              <a:t>Mehrzweckhallen </a:t>
            </a:r>
            <a:r>
              <a:rPr lang="de-DE" sz="2200" dirty="0">
                <a:latin typeface="Arial"/>
                <a:cs typeface="Arial"/>
              </a:rPr>
              <a:t>und Werkstätten auf 17 Grad eingestellt</a:t>
            </a:r>
            <a:r>
              <a:rPr lang="de-DE" sz="2200" dirty="0" smtClean="0">
                <a:latin typeface="Arial"/>
                <a:cs typeface="Arial"/>
              </a:rPr>
              <a:t>.</a:t>
            </a:r>
            <a:br>
              <a:rPr lang="de-DE" sz="2200" dirty="0" smtClean="0">
                <a:latin typeface="Arial"/>
                <a:cs typeface="Arial"/>
              </a:rPr>
            </a:br>
            <a:r>
              <a:rPr lang="de-DE" sz="2200" dirty="0">
                <a:latin typeface="Arial"/>
                <a:cs typeface="Arial"/>
              </a:rPr>
              <a:t/>
            </a:r>
            <a:br>
              <a:rPr lang="de-DE" sz="2200" dirty="0">
                <a:latin typeface="Arial"/>
                <a:cs typeface="Arial"/>
              </a:rPr>
            </a:br>
            <a:r>
              <a:rPr lang="de-DE" sz="2200" dirty="0" smtClean="0">
                <a:latin typeface="Arial"/>
                <a:cs typeface="Arial"/>
              </a:rPr>
              <a:t>Lager </a:t>
            </a:r>
            <a:r>
              <a:rPr lang="de-DE" sz="2200" dirty="0">
                <a:latin typeface="Arial"/>
                <a:cs typeface="Arial"/>
              </a:rPr>
              <a:t>und Garagen werden auf 7 Grad und leerstehende Gebäude oder Räume auf 13 Grad eingestellt.</a:t>
            </a:r>
            <a:br>
              <a:rPr lang="de-DE" sz="2200" dirty="0">
                <a:latin typeface="Arial"/>
                <a:cs typeface="Arial"/>
              </a:rPr>
            </a:br>
            <a:r>
              <a:rPr lang="de-DE" sz="2200" dirty="0" smtClean="0">
                <a:latin typeface="Arial"/>
                <a:cs typeface="Arial"/>
              </a:rPr>
              <a:t/>
            </a:r>
            <a:br>
              <a:rPr lang="de-DE" sz="2200" dirty="0" smtClean="0">
                <a:latin typeface="Arial"/>
                <a:cs typeface="Arial"/>
              </a:rPr>
            </a:br>
            <a:r>
              <a:rPr lang="de-DE" sz="2200" dirty="0" smtClean="0">
                <a:latin typeface="Arial"/>
                <a:cs typeface="Arial"/>
              </a:rPr>
              <a:t>Sofern </a:t>
            </a:r>
            <a:r>
              <a:rPr lang="de-DE" sz="2200" dirty="0">
                <a:latin typeface="Arial"/>
                <a:cs typeface="Arial"/>
              </a:rPr>
              <a:t>nicht betriebsnotwendig wird das Warmwasser abgestellt.</a:t>
            </a:r>
            <a:br>
              <a:rPr lang="de-DE" sz="2200" dirty="0">
                <a:latin typeface="Arial"/>
                <a:cs typeface="Arial"/>
              </a:rPr>
            </a:br>
            <a:r>
              <a:rPr lang="de-DE" sz="2200" dirty="0" smtClean="0">
                <a:latin typeface="Arial"/>
                <a:cs typeface="Arial"/>
              </a:rPr>
              <a:t/>
            </a:r>
            <a:br>
              <a:rPr lang="de-DE" sz="2200" dirty="0" smtClean="0">
                <a:latin typeface="Arial"/>
                <a:cs typeface="Arial"/>
              </a:rPr>
            </a:br>
            <a:r>
              <a:rPr lang="de-DE" sz="2200" dirty="0" smtClean="0">
                <a:latin typeface="Arial"/>
                <a:cs typeface="Arial"/>
              </a:rPr>
              <a:t>Auf </a:t>
            </a:r>
            <a:r>
              <a:rPr lang="de-DE" sz="2200" dirty="0">
                <a:latin typeface="Arial"/>
                <a:cs typeface="Arial"/>
              </a:rPr>
              <a:t>Weihnachtsbeleuchtung und nicht sicherheitsrelevante </a:t>
            </a:r>
            <a:r>
              <a:rPr lang="de-DE" sz="2200" dirty="0" err="1">
                <a:latin typeface="Arial"/>
                <a:cs typeface="Arial"/>
              </a:rPr>
              <a:t>Aussenbeleuchtung</a:t>
            </a:r>
            <a:r>
              <a:rPr lang="de-DE" sz="2200" dirty="0">
                <a:latin typeface="Arial"/>
                <a:cs typeface="Arial"/>
              </a:rPr>
              <a:t> wird verzichtet.</a:t>
            </a:r>
            <a:br>
              <a:rPr lang="de-DE" sz="2200" dirty="0">
                <a:latin typeface="Arial"/>
                <a:cs typeface="Arial"/>
              </a:rPr>
            </a:br>
            <a:r>
              <a:rPr lang="de-DE" sz="2200" dirty="0" smtClean="0">
                <a:latin typeface="Arial"/>
                <a:cs typeface="Arial"/>
              </a:rPr>
              <a:t/>
            </a:r>
            <a:br>
              <a:rPr lang="de-DE" sz="2200" dirty="0" smtClean="0">
                <a:latin typeface="Arial"/>
                <a:cs typeface="Arial"/>
              </a:rPr>
            </a:br>
            <a:r>
              <a:rPr lang="de-DE" sz="2200" dirty="0" smtClean="0">
                <a:latin typeface="Arial"/>
                <a:cs typeface="Arial"/>
              </a:rPr>
              <a:t>In </a:t>
            </a:r>
            <a:r>
              <a:rPr lang="de-DE" sz="2200" dirty="0">
                <a:latin typeface="Arial"/>
                <a:cs typeface="Arial"/>
              </a:rPr>
              <a:t>den Gebäuden der </a:t>
            </a:r>
            <a:r>
              <a:rPr lang="de-DE" sz="2200" dirty="0" smtClean="0">
                <a:latin typeface="Arial"/>
                <a:cs typeface="Arial"/>
              </a:rPr>
              <a:t>Gemeindeverwaltung </a:t>
            </a:r>
            <a:r>
              <a:rPr lang="de-DE" sz="2200" dirty="0">
                <a:latin typeface="Arial"/>
                <a:cs typeface="Arial"/>
              </a:rPr>
              <a:t>werden die Einstellungen von Heizung, Warmwasseraufbereitung, Lüftung oder Beleuchtung durch Fachleute optimiert, indem beispielsweise die Heizkurve abgesenkt, die Temperatur bei betriebsnotwendigem Warmwasser gesenkt oder Bewegungsmelder bei Innenbeleuchtungen eingesetzt werden.</a:t>
            </a:r>
            <a:br>
              <a:rPr lang="de-DE" sz="2200" dirty="0">
                <a:latin typeface="Arial"/>
                <a:cs typeface="Arial"/>
              </a:rPr>
            </a:br>
            <a:endParaRPr lang="de-DE" sz="2200" dirty="0">
              <a:latin typeface="Arial"/>
              <a:cs typeface="Arial"/>
            </a:endParaRPr>
          </a:p>
        </p:txBody>
      </p:sp>
    </p:spTree>
    <p:extLst>
      <p:ext uri="{BB962C8B-B14F-4D97-AF65-F5344CB8AC3E}">
        <p14:creationId xmlns:p14="http://schemas.microsoft.com/office/powerpoint/2010/main" val="22452830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71563"/>
            <a:ext cx="7772400" cy="6519719"/>
          </a:xfrm>
        </p:spPr>
        <p:txBody>
          <a:bodyPr anchor="t" anchorCtr="0">
            <a:normAutofit fontScale="90000"/>
          </a:bodyPr>
          <a:lstStyle/>
          <a:p>
            <a:pPr marL="174625" indent="-174625" algn="l">
              <a:tabLst>
                <a:tab pos="358775" algn="l"/>
              </a:tabLst>
            </a:pPr>
            <a:r>
              <a:rPr lang="de-DE" sz="2000" b="1" dirty="0" smtClean="0">
                <a:latin typeface="Arial"/>
                <a:cs typeface="Arial"/>
              </a:rPr>
              <a:t>10 rasch umsetzbare </a:t>
            </a:r>
            <a:r>
              <a:rPr lang="de-DE" sz="2000" b="1" dirty="0" err="1" smtClean="0">
                <a:latin typeface="Arial"/>
                <a:cs typeface="Arial"/>
              </a:rPr>
              <a:t>Massnahmen</a:t>
            </a:r>
            <a:r>
              <a:rPr lang="de-DE" sz="2000" b="1" dirty="0" smtClean="0">
                <a:latin typeface="Arial"/>
                <a:cs typeface="Arial"/>
              </a:rPr>
              <a:t> für Gemeinden </a:t>
            </a:r>
            <a:r>
              <a:rPr lang="mr-IN" sz="2000" b="1" dirty="0" smtClean="0">
                <a:latin typeface="Arial"/>
                <a:cs typeface="Arial"/>
              </a:rPr>
              <a:t>–</a:t>
            </a:r>
            <a:r>
              <a:rPr lang="de-DE" sz="2000" b="1" dirty="0" smtClean="0">
                <a:latin typeface="Arial"/>
                <a:cs typeface="Arial"/>
              </a:rPr>
              <a:t> Teil 2</a:t>
            </a:r>
            <a:br>
              <a:rPr lang="de-DE" sz="2000" b="1" dirty="0" smtClean="0">
                <a:latin typeface="Arial"/>
                <a:cs typeface="Arial"/>
              </a:rPr>
            </a:br>
            <a:r>
              <a:rPr lang="de-DE" sz="2000" dirty="0">
                <a:latin typeface="Arial"/>
                <a:cs typeface="Arial"/>
              </a:rPr>
              <a:t/>
            </a:r>
            <a:br>
              <a:rPr lang="de-DE" sz="2000" dirty="0">
                <a:latin typeface="Arial"/>
                <a:cs typeface="Arial"/>
              </a:rPr>
            </a:br>
            <a:r>
              <a:rPr lang="de-DE" sz="2000" dirty="0" smtClean="0">
                <a:latin typeface="Arial"/>
                <a:cs typeface="Arial"/>
              </a:rPr>
              <a:t/>
            </a:r>
            <a:br>
              <a:rPr lang="de-DE" sz="2000" dirty="0" smtClean="0">
                <a:latin typeface="Arial"/>
                <a:cs typeface="Arial"/>
              </a:rPr>
            </a:br>
            <a:r>
              <a:rPr lang="de-DE" sz="2200" dirty="0" smtClean="0">
                <a:latin typeface="Arial"/>
                <a:cs typeface="Arial"/>
              </a:rPr>
              <a:t>Die Mitarbeitenden werden sensibilisiert, keine eigenen Heizgeräte zu verwenden, auf Dauerlüften oder gekippte Fenster zu verzichten, in der Nacht und am Wochenende Fenster- und Rollläden zu </a:t>
            </a:r>
            <a:r>
              <a:rPr lang="de-DE" sz="2200" dirty="0" err="1" smtClean="0">
                <a:latin typeface="Arial"/>
                <a:cs typeface="Arial"/>
              </a:rPr>
              <a:t>schliessen</a:t>
            </a:r>
            <a:r>
              <a:rPr lang="de-DE" sz="2200" dirty="0" smtClean="0">
                <a:latin typeface="Arial"/>
                <a:cs typeface="Arial"/>
              </a:rPr>
              <a:t> und das Licht zu löschen, wenn Räumlichkeiten nicht genutzt sind.</a:t>
            </a:r>
            <a:br>
              <a:rPr lang="de-DE" sz="2200" dirty="0" smtClean="0">
                <a:latin typeface="Arial"/>
                <a:cs typeface="Arial"/>
              </a:rPr>
            </a:br>
            <a:r>
              <a:rPr lang="de-DE" sz="2200" dirty="0">
                <a:latin typeface="Arial"/>
                <a:cs typeface="Arial"/>
              </a:rPr>
              <a:t/>
            </a:r>
            <a:br>
              <a:rPr lang="de-DE" sz="2200" dirty="0">
                <a:latin typeface="Arial"/>
                <a:cs typeface="Arial"/>
              </a:rPr>
            </a:br>
            <a:r>
              <a:rPr lang="de-DE" sz="2200" dirty="0" smtClean="0">
                <a:latin typeface="Arial"/>
                <a:cs typeface="Arial"/>
              </a:rPr>
              <a:t>Geschirrspüler erst starten, wenn er voll, aber nicht überladen ist. Nutzen Sie den Sparmodus.</a:t>
            </a:r>
            <a:br>
              <a:rPr lang="de-DE" sz="2200" dirty="0" smtClean="0">
                <a:latin typeface="Arial"/>
                <a:cs typeface="Arial"/>
              </a:rPr>
            </a:br>
            <a:r>
              <a:rPr lang="de-DE" sz="2200" dirty="0">
                <a:latin typeface="Arial"/>
                <a:cs typeface="Arial"/>
              </a:rPr>
              <a:t/>
            </a:r>
            <a:br>
              <a:rPr lang="de-DE" sz="2200" dirty="0">
                <a:latin typeface="Arial"/>
                <a:cs typeface="Arial"/>
              </a:rPr>
            </a:br>
            <a:r>
              <a:rPr lang="de-DE" sz="2200" dirty="0" smtClean="0">
                <a:latin typeface="Arial"/>
                <a:cs typeface="Arial"/>
              </a:rPr>
              <a:t>Lassen Sie die Elektrogeräte nicht im Standby- oder Schlafmodus, sondern schalten Sie sie ganz ab. Das geht am einfachsten mit einem Netzschalter oder einer Steckleiste.</a:t>
            </a:r>
            <a:br>
              <a:rPr lang="de-DE" sz="2200" dirty="0" smtClean="0">
                <a:latin typeface="Arial"/>
                <a:cs typeface="Arial"/>
              </a:rPr>
            </a:br>
            <a:r>
              <a:rPr lang="de-DE" sz="2200" dirty="0" smtClean="0">
                <a:latin typeface="Arial"/>
                <a:cs typeface="Arial"/>
              </a:rPr>
              <a:t/>
            </a:r>
            <a:br>
              <a:rPr lang="de-DE" sz="2200" dirty="0" smtClean="0">
                <a:latin typeface="Arial"/>
                <a:cs typeface="Arial"/>
              </a:rPr>
            </a:br>
            <a:r>
              <a:rPr lang="de-DE" sz="2200" dirty="0" smtClean="0">
                <a:latin typeface="Arial"/>
                <a:cs typeface="Arial"/>
              </a:rPr>
              <a:t>Prüfen Sie, ob die Radiatoren frei sind von Möbeln oder Vorhängen oder anderen Materialien.</a:t>
            </a:r>
            <a:br>
              <a:rPr lang="de-DE" sz="2200" dirty="0" smtClean="0">
                <a:latin typeface="Arial"/>
                <a:cs typeface="Arial"/>
              </a:rPr>
            </a:br>
            <a:r>
              <a:rPr lang="de-DE" sz="2200" dirty="0">
                <a:latin typeface="Arial"/>
                <a:cs typeface="Arial"/>
              </a:rPr>
              <a:t/>
            </a:r>
            <a:br>
              <a:rPr lang="de-DE" sz="2200" dirty="0">
                <a:latin typeface="Arial"/>
                <a:cs typeface="Arial"/>
              </a:rPr>
            </a:br>
            <a:r>
              <a:rPr lang="de-DE" sz="2200" dirty="0" smtClean="0">
                <a:latin typeface="Arial"/>
                <a:cs typeface="Arial"/>
              </a:rPr>
              <a:t>Informieren Sie die </a:t>
            </a:r>
            <a:r>
              <a:rPr lang="de-DE" sz="2200" dirty="0" err="1" smtClean="0">
                <a:latin typeface="Arial"/>
                <a:cs typeface="Arial"/>
              </a:rPr>
              <a:t>MitarbeiterInnen</a:t>
            </a:r>
            <a:r>
              <a:rPr lang="de-DE" sz="2200" dirty="0" smtClean="0">
                <a:latin typeface="Arial"/>
                <a:cs typeface="Arial"/>
              </a:rPr>
              <a:t>, dass sie auch zuhause diese </a:t>
            </a:r>
            <a:r>
              <a:rPr lang="de-DE" sz="2200" dirty="0" err="1" smtClean="0">
                <a:latin typeface="Arial"/>
                <a:cs typeface="Arial"/>
              </a:rPr>
              <a:t>Massnahmen</a:t>
            </a:r>
            <a:r>
              <a:rPr lang="de-DE" sz="2200" dirty="0" smtClean="0">
                <a:latin typeface="Arial"/>
                <a:cs typeface="Arial"/>
              </a:rPr>
              <a:t> umsetzen sollten.</a:t>
            </a:r>
            <a:endParaRPr lang="de-DE" sz="2200" dirty="0">
              <a:latin typeface="Arial"/>
              <a:cs typeface="Arial"/>
            </a:endParaRPr>
          </a:p>
        </p:txBody>
      </p:sp>
    </p:spTree>
    <p:extLst>
      <p:ext uri="{BB962C8B-B14F-4D97-AF65-F5344CB8AC3E}">
        <p14:creationId xmlns:p14="http://schemas.microsoft.com/office/powerpoint/2010/main" val="6272928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71564"/>
            <a:ext cx="7772400" cy="4541230"/>
          </a:xfrm>
        </p:spPr>
        <p:txBody>
          <a:bodyPr anchor="t" anchorCtr="0">
            <a:noAutofit/>
          </a:bodyPr>
          <a:lstStyle/>
          <a:p>
            <a:pPr algn="l"/>
            <a:r>
              <a:rPr lang="de-DE" sz="2000" b="1" dirty="0" smtClean="0">
                <a:latin typeface="Arial"/>
                <a:cs typeface="Arial"/>
              </a:rPr>
              <a:t>Weitere Informationen</a:t>
            </a:r>
            <a:r>
              <a:rPr lang="de-DE" sz="2000" dirty="0" smtClean="0">
                <a:latin typeface="Arial"/>
                <a:cs typeface="Arial"/>
              </a:rPr>
              <a:t/>
            </a:r>
            <a:br>
              <a:rPr lang="de-DE" sz="2000" dirty="0" smtClean="0">
                <a:latin typeface="Arial"/>
                <a:cs typeface="Arial"/>
              </a:rPr>
            </a:br>
            <a:r>
              <a:rPr lang="de-DE" sz="2000" dirty="0">
                <a:latin typeface="Arial"/>
                <a:cs typeface="Arial"/>
              </a:rPr>
              <a:t/>
            </a:r>
            <a:br>
              <a:rPr lang="de-DE" sz="2000" dirty="0">
                <a:latin typeface="Arial"/>
                <a:cs typeface="Arial"/>
              </a:rPr>
            </a:br>
            <a:r>
              <a:rPr lang="de-DE" sz="2000" dirty="0" smtClean="0">
                <a:latin typeface="Arial"/>
                <a:cs typeface="Arial"/>
              </a:rPr>
              <a:t>•	Informationsmaterial vom Bund für Gemeinden und Städte</a:t>
            </a:r>
            <a:br>
              <a:rPr lang="de-DE" sz="2000" dirty="0" smtClean="0">
                <a:latin typeface="Arial"/>
                <a:cs typeface="Arial"/>
              </a:rPr>
            </a:br>
            <a:r>
              <a:rPr lang="de-DE" sz="2000" dirty="0">
                <a:latin typeface="Arial"/>
                <a:cs typeface="Arial"/>
              </a:rPr>
              <a:t>	</a:t>
            </a:r>
            <a:r>
              <a:rPr lang="de-DE" sz="2000" dirty="0" smtClean="0">
                <a:latin typeface="Arial"/>
                <a:cs typeface="Arial"/>
              </a:rPr>
              <a:t>https://energie-</a:t>
            </a:r>
            <a:r>
              <a:rPr lang="de-DE" sz="2000" dirty="0" err="1" smtClean="0">
                <a:latin typeface="Arial"/>
                <a:cs typeface="Arial"/>
              </a:rPr>
              <a:t>tipps.ch</a:t>
            </a:r>
            <a:r>
              <a:rPr lang="de-DE" sz="2000" dirty="0">
                <a:latin typeface="Arial"/>
                <a:cs typeface="Arial"/>
              </a:rPr>
              <a:t/>
            </a:r>
            <a:br>
              <a:rPr lang="de-DE" sz="2000" dirty="0">
                <a:latin typeface="Arial"/>
                <a:cs typeface="Arial"/>
              </a:rPr>
            </a:br>
            <a:r>
              <a:rPr lang="de-DE" sz="2000" dirty="0">
                <a:latin typeface="Arial"/>
                <a:cs typeface="Arial"/>
              </a:rPr>
              <a:t>	</a:t>
            </a:r>
            <a:r>
              <a:rPr lang="de-DE" sz="2000" dirty="0" smtClean="0">
                <a:latin typeface="Arial"/>
                <a:cs typeface="Arial"/>
              </a:rPr>
              <a:t>Aber auch für Unternehmen und Hausverwaltungen etc.</a:t>
            </a:r>
            <a:br>
              <a:rPr lang="de-DE" sz="2000" dirty="0" smtClean="0">
                <a:latin typeface="Arial"/>
                <a:cs typeface="Arial"/>
              </a:rPr>
            </a:br>
            <a:r>
              <a:rPr lang="de-DE" sz="2000" dirty="0" smtClean="0">
                <a:latin typeface="Arial"/>
                <a:cs typeface="Arial"/>
              </a:rPr>
              <a:t/>
            </a:r>
            <a:br>
              <a:rPr lang="de-DE" sz="2000" dirty="0" smtClean="0">
                <a:latin typeface="Arial"/>
                <a:cs typeface="Arial"/>
              </a:rPr>
            </a:br>
            <a:r>
              <a:rPr lang="de-DE" sz="2000" dirty="0" smtClean="0">
                <a:latin typeface="Arial"/>
                <a:cs typeface="Arial"/>
              </a:rPr>
              <a:t>•	Spartipps für Privathaushalte und Unternehmen</a:t>
            </a:r>
            <a:br>
              <a:rPr lang="de-DE" sz="2000" dirty="0" smtClean="0">
                <a:latin typeface="Arial"/>
                <a:cs typeface="Arial"/>
              </a:rPr>
            </a:br>
            <a:r>
              <a:rPr lang="de-DE" sz="2000" dirty="0">
                <a:latin typeface="Arial"/>
                <a:cs typeface="Arial"/>
              </a:rPr>
              <a:t>	</a:t>
            </a:r>
            <a:r>
              <a:rPr lang="de-DE" sz="2000" dirty="0" smtClean="0">
                <a:latin typeface="Arial"/>
                <a:cs typeface="Arial"/>
              </a:rPr>
              <a:t>https://</a:t>
            </a:r>
            <a:r>
              <a:rPr lang="de-DE" sz="2000" dirty="0" err="1" smtClean="0">
                <a:latin typeface="Arial"/>
                <a:cs typeface="Arial"/>
              </a:rPr>
              <a:t>www.energieschweiz.ch</a:t>
            </a:r>
            <a:r>
              <a:rPr lang="de-DE" sz="2000" dirty="0" smtClean="0">
                <a:latin typeface="Arial"/>
                <a:cs typeface="Arial"/>
              </a:rPr>
              <a:t>/</a:t>
            </a:r>
            <a:r>
              <a:rPr lang="de-DE" sz="2000" dirty="0" err="1" smtClean="0">
                <a:latin typeface="Arial"/>
                <a:cs typeface="Arial"/>
              </a:rPr>
              <a:t>programme</a:t>
            </a:r>
            <a:r>
              <a:rPr lang="de-DE" sz="2000" dirty="0" smtClean="0">
                <a:latin typeface="Arial"/>
                <a:cs typeface="Arial"/>
              </a:rPr>
              <a:t>/nicht-	verschwenden/</a:t>
            </a:r>
            <a:r>
              <a:rPr lang="de-DE" sz="2000" dirty="0" err="1" smtClean="0">
                <a:latin typeface="Arial"/>
                <a:cs typeface="Arial"/>
              </a:rPr>
              <a:t>startseite</a:t>
            </a:r>
            <a:r>
              <a:rPr lang="de-DE" sz="2000" dirty="0" smtClean="0">
                <a:latin typeface="Arial"/>
                <a:cs typeface="Arial"/>
              </a:rPr>
              <a:t>/</a:t>
            </a:r>
            <a:br>
              <a:rPr lang="de-DE" sz="2000" dirty="0" smtClean="0">
                <a:latin typeface="Arial"/>
                <a:cs typeface="Arial"/>
              </a:rPr>
            </a:br>
            <a:r>
              <a:rPr lang="de-DE" sz="2000" dirty="0">
                <a:latin typeface="Arial"/>
                <a:cs typeface="Arial"/>
              </a:rPr>
              <a:t/>
            </a:r>
            <a:br>
              <a:rPr lang="de-DE" sz="2000" dirty="0">
                <a:latin typeface="Arial"/>
                <a:cs typeface="Arial"/>
              </a:rPr>
            </a:br>
            <a:r>
              <a:rPr lang="de-DE" sz="2000" dirty="0" smtClean="0">
                <a:latin typeface="Arial"/>
                <a:cs typeface="Arial"/>
              </a:rPr>
              <a:t>•	Energiemangel </a:t>
            </a:r>
            <a:r>
              <a:rPr lang="de-DE" sz="2000" dirty="0" err="1" smtClean="0">
                <a:latin typeface="Arial"/>
                <a:cs typeface="Arial"/>
              </a:rPr>
              <a:t>Kt</a:t>
            </a:r>
            <a:r>
              <a:rPr lang="de-DE" sz="2000" dirty="0" smtClean="0">
                <a:latin typeface="Arial"/>
                <a:cs typeface="Arial"/>
              </a:rPr>
              <a:t>. Bern</a:t>
            </a:r>
            <a:br>
              <a:rPr lang="de-DE" sz="2000" dirty="0" smtClean="0">
                <a:latin typeface="Arial"/>
                <a:cs typeface="Arial"/>
              </a:rPr>
            </a:br>
            <a:r>
              <a:rPr lang="de-DE" sz="2000" dirty="0">
                <a:latin typeface="Arial"/>
                <a:cs typeface="Arial"/>
              </a:rPr>
              <a:t>	</a:t>
            </a:r>
            <a:r>
              <a:rPr lang="de-DE" sz="2000" dirty="0" smtClean="0">
                <a:latin typeface="Arial"/>
                <a:cs typeface="Arial"/>
              </a:rPr>
              <a:t>https://</a:t>
            </a:r>
            <a:r>
              <a:rPr lang="de-DE" sz="2000" dirty="0" err="1" smtClean="0">
                <a:latin typeface="Arial"/>
                <a:cs typeface="Arial"/>
              </a:rPr>
              <a:t>www.be.ch</a:t>
            </a:r>
            <a:r>
              <a:rPr lang="de-DE" sz="2000" dirty="0" smtClean="0">
                <a:latin typeface="Arial"/>
                <a:cs typeface="Arial"/>
              </a:rPr>
              <a:t>/de/</a:t>
            </a:r>
            <a:r>
              <a:rPr lang="de-DE" sz="2000" dirty="0" err="1" smtClean="0">
                <a:latin typeface="Arial"/>
                <a:cs typeface="Arial"/>
              </a:rPr>
              <a:t>start</a:t>
            </a:r>
            <a:r>
              <a:rPr lang="de-DE" sz="2000" dirty="0" smtClean="0">
                <a:latin typeface="Arial"/>
                <a:cs typeface="Arial"/>
              </a:rPr>
              <a:t>/</a:t>
            </a:r>
            <a:r>
              <a:rPr lang="de-DE" sz="2000" dirty="0" err="1" smtClean="0">
                <a:latin typeface="Arial"/>
                <a:cs typeface="Arial"/>
              </a:rPr>
              <a:t>themen</a:t>
            </a:r>
            <a:r>
              <a:rPr lang="de-DE" sz="2000" dirty="0" smtClean="0">
                <a:latin typeface="Arial"/>
                <a:cs typeface="Arial"/>
              </a:rPr>
              <a:t>/</a:t>
            </a:r>
            <a:r>
              <a:rPr lang="de-DE" sz="2000" dirty="0" err="1" smtClean="0">
                <a:latin typeface="Arial"/>
                <a:cs typeface="Arial"/>
              </a:rPr>
              <a:t>energiemangel.html</a:t>
            </a:r>
            <a:r>
              <a:rPr lang="de-DE" sz="2000" dirty="0" smtClean="0">
                <a:latin typeface="Arial"/>
                <a:cs typeface="Arial"/>
              </a:rPr>
              <a:t/>
            </a:r>
            <a:br>
              <a:rPr lang="de-DE" sz="2000" dirty="0" smtClean="0">
                <a:latin typeface="Arial"/>
                <a:cs typeface="Arial"/>
              </a:rPr>
            </a:br>
            <a:r>
              <a:rPr lang="de-DE" sz="2000" dirty="0">
                <a:latin typeface="Arial"/>
                <a:cs typeface="Arial"/>
              </a:rPr>
              <a:t/>
            </a:r>
            <a:br>
              <a:rPr lang="de-DE" sz="2000" dirty="0">
                <a:latin typeface="Arial"/>
                <a:cs typeface="Arial"/>
              </a:rPr>
            </a:br>
            <a:r>
              <a:rPr lang="de-DE" sz="2000" dirty="0" smtClean="0">
                <a:latin typeface="Arial"/>
                <a:cs typeface="Arial"/>
              </a:rPr>
              <a:t>•	...</a:t>
            </a:r>
            <a:endParaRPr lang="de-DE" sz="2000" dirty="0">
              <a:latin typeface="Arial"/>
              <a:cs typeface="Arial"/>
            </a:endParaRPr>
          </a:p>
        </p:txBody>
      </p:sp>
      <p:sp>
        <p:nvSpPr>
          <p:cNvPr id="5" name="Textfeld 4"/>
          <p:cNvSpPr txBox="1"/>
          <p:nvPr/>
        </p:nvSpPr>
        <p:spPr>
          <a:xfrm>
            <a:off x="809835" y="6137922"/>
            <a:ext cx="7859077" cy="584776"/>
          </a:xfrm>
          <a:prstGeom prst="rect">
            <a:avLst/>
          </a:prstGeom>
          <a:noFill/>
        </p:spPr>
        <p:txBody>
          <a:bodyPr wrap="square" rtlCol="0">
            <a:spAutoFit/>
          </a:bodyPr>
          <a:lstStyle/>
          <a:p>
            <a:pPr algn="r"/>
            <a:r>
              <a:rPr lang="de-DE" sz="1600" dirty="0" err="1" smtClean="0">
                <a:latin typeface="Arial"/>
                <a:cs typeface="Arial"/>
              </a:rPr>
              <a:t>Schüpfen</a:t>
            </a:r>
            <a:r>
              <a:rPr lang="de-DE" sz="1600" dirty="0" smtClean="0">
                <a:latin typeface="Arial"/>
                <a:cs typeface="Arial"/>
              </a:rPr>
              <a:t>, 15. Oktober 2022 / Kurt Marti</a:t>
            </a:r>
          </a:p>
          <a:p>
            <a:pPr algn="r"/>
            <a:r>
              <a:rPr lang="de-DE" sz="1600" dirty="0" smtClean="0">
                <a:latin typeface="Arial"/>
                <a:cs typeface="Arial"/>
              </a:rPr>
              <a:t>alle Fotos (</a:t>
            </a:r>
            <a:r>
              <a:rPr lang="de-DE" sz="1600" dirty="0" err="1" smtClean="0">
                <a:latin typeface="Arial"/>
                <a:cs typeface="Arial"/>
              </a:rPr>
              <a:t>ausser</a:t>
            </a:r>
            <a:r>
              <a:rPr lang="de-DE" sz="1600" dirty="0" smtClean="0">
                <a:latin typeface="Arial"/>
                <a:cs typeface="Arial"/>
              </a:rPr>
              <a:t> Folie 1) stammen von Kurt Marti und können so genutzt werden</a:t>
            </a:r>
            <a:endParaRPr lang="de-DE" sz="1600" dirty="0"/>
          </a:p>
        </p:txBody>
      </p:sp>
    </p:spTree>
    <p:extLst>
      <p:ext uri="{BB962C8B-B14F-4D97-AF65-F5344CB8AC3E}">
        <p14:creationId xmlns:p14="http://schemas.microsoft.com/office/powerpoint/2010/main" val="30853376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Energie- und Klimaziele setzen</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err="1" smtClean="0">
                <a:latin typeface="Arial"/>
                <a:cs typeface="Arial"/>
              </a:rPr>
              <a:t>verfügt</a:t>
            </a:r>
            <a:r>
              <a:rPr lang="de-DE" sz="2000" dirty="0" smtClean="0">
                <a:latin typeface="Arial"/>
                <a:cs typeface="Arial"/>
              </a:rPr>
              <a:t> </a:t>
            </a:r>
            <a:r>
              <a:rPr lang="de-DE" sz="2000" dirty="0" err="1">
                <a:latin typeface="Arial"/>
                <a:cs typeface="Arial"/>
              </a:rPr>
              <a:t>über</a:t>
            </a:r>
            <a:r>
              <a:rPr lang="de-DE" sz="2000" dirty="0">
                <a:latin typeface="Arial"/>
                <a:cs typeface="Arial"/>
              </a:rPr>
              <a:t> </a:t>
            </a:r>
            <a:r>
              <a:rPr lang="de-DE" sz="2000" dirty="0" smtClean="0">
                <a:latin typeface="Arial"/>
                <a:cs typeface="Arial"/>
              </a:rPr>
              <a:t>ein verbindliches Leitbild </a:t>
            </a:r>
          </a:p>
          <a:p>
            <a:pPr>
              <a:spcBef>
                <a:spcPts val="0"/>
              </a:spcBef>
            </a:pPr>
            <a:r>
              <a:rPr lang="de-DE" sz="2000" dirty="0" smtClean="0">
                <a:latin typeface="Arial"/>
                <a:cs typeface="Arial"/>
              </a:rPr>
              <a:t>mit ambitionierten qualitativen und quantifizierten Zielen (kurz-, mittel- und lang-</a:t>
            </a:r>
            <a:r>
              <a:rPr lang="de-DE" sz="2000" dirty="0" err="1" smtClean="0">
                <a:latin typeface="Arial"/>
                <a:cs typeface="Arial"/>
              </a:rPr>
              <a:t>fristige</a:t>
            </a:r>
            <a:r>
              <a:rPr lang="de-DE" sz="2000" dirty="0" smtClean="0">
                <a:latin typeface="Arial"/>
                <a:cs typeface="Arial"/>
              </a:rPr>
              <a:t> Zielsetzungen; nächste 4 Jahre, 2030, 2040, 2050)</a:t>
            </a:r>
          </a:p>
          <a:p>
            <a:pPr>
              <a:spcBef>
                <a:spcPts val="0"/>
              </a:spcBef>
            </a:pPr>
            <a:r>
              <a:rPr lang="de-DE" sz="2000" dirty="0" err="1" smtClean="0">
                <a:latin typeface="Arial"/>
                <a:cs typeface="Arial"/>
              </a:rPr>
              <a:t>für</a:t>
            </a:r>
            <a:r>
              <a:rPr lang="de-DE" sz="2000" dirty="0" smtClean="0">
                <a:latin typeface="Arial"/>
                <a:cs typeface="Arial"/>
              </a:rPr>
              <a:t> die Energie</a:t>
            </a:r>
            <a:r>
              <a:rPr lang="de-DE" sz="2000" dirty="0">
                <a:latin typeface="Arial"/>
                <a:cs typeface="Arial"/>
              </a:rPr>
              <a:t>-, </a:t>
            </a:r>
            <a:r>
              <a:rPr lang="de-DE" sz="2000" dirty="0" smtClean="0">
                <a:latin typeface="Arial"/>
                <a:cs typeface="Arial"/>
              </a:rPr>
              <a:t>Klima- und Verkehrspolitik.</a:t>
            </a:r>
          </a:p>
          <a:p>
            <a:pPr>
              <a:spcBef>
                <a:spcPts val="0"/>
              </a:spcBef>
            </a:pPr>
            <a:endParaRPr lang="de-DE" sz="2000" dirty="0">
              <a:latin typeface="Arial"/>
              <a:cs typeface="Arial"/>
            </a:endParaRPr>
          </a:p>
          <a:p>
            <a:pPr>
              <a:spcBef>
                <a:spcPts val="0"/>
              </a:spcBef>
            </a:pPr>
            <a:endParaRPr lang="de-DE" sz="2000" dirty="0">
              <a:latin typeface="Arial"/>
              <a:cs typeface="Arial"/>
            </a:endParaRPr>
          </a:p>
        </p:txBody>
      </p:sp>
      <p:pic>
        <p:nvPicPr>
          <p:cNvPr id="9" name="Inhaltsplatzhalter 8"/>
          <p:cNvPicPr>
            <a:picLocks noGrp="1" noChangeAspect="1"/>
          </p:cNvPicPr>
          <p:nvPr>
            <p:ph idx="1"/>
          </p:nvPr>
        </p:nvPicPr>
        <p:blipFill>
          <a:blip r:embed="rId2"/>
          <a:srcRect t="7085" b="7085"/>
          <a:stretch>
            <a:fillRect/>
          </a:stretch>
        </p:blipFill>
        <p:spPr/>
      </p:pic>
    </p:spTree>
    <p:extLst>
      <p:ext uri="{BB962C8B-B14F-4D97-AF65-F5344CB8AC3E}">
        <p14:creationId xmlns:p14="http://schemas.microsoft.com/office/powerpoint/2010/main" val="23104557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Bauvorhaben optimieren</a:t>
            </a:r>
            <a:endParaRPr lang="de-DE" dirty="0">
              <a:latin typeface="Arial"/>
              <a:cs typeface="Arial"/>
            </a:endParaRPr>
          </a:p>
        </p:txBody>
      </p:sp>
      <p:sp>
        <p:nvSpPr>
          <p:cNvPr id="6" name="Textplatzhalter 5"/>
          <p:cNvSpPr>
            <a:spLocks noGrp="1"/>
          </p:cNvSpPr>
          <p:nvPr>
            <p:ph type="body" sz="half" idx="2"/>
          </p:nvPr>
        </p:nvSpPr>
        <p:spPr/>
        <p:txBody>
          <a:bodyPr>
            <a:normAutofit lnSpcReduction="10000"/>
          </a:bodyPr>
          <a:lstStyle/>
          <a:p>
            <a:pPr>
              <a:spcBef>
                <a:spcPts val="0"/>
              </a:spcBef>
            </a:pPr>
            <a:r>
              <a:rPr lang="de-DE" sz="2000" dirty="0" smtClean="0">
                <a:latin typeface="Arial"/>
                <a:cs typeface="Arial"/>
              </a:rPr>
              <a:t>Die Gemeinde </a:t>
            </a:r>
          </a:p>
          <a:p>
            <a:pPr>
              <a:spcBef>
                <a:spcPts val="0"/>
              </a:spcBef>
            </a:pPr>
            <a:r>
              <a:rPr lang="de-DE" sz="2000" dirty="0" smtClean="0">
                <a:latin typeface="Arial"/>
                <a:cs typeface="Arial"/>
              </a:rPr>
              <a:t>nutzt ihren Spielraum, um bei Bauvorhaben und </a:t>
            </a:r>
            <a:r>
              <a:rPr lang="mr-IN" sz="2000" dirty="0" smtClean="0">
                <a:latin typeface="Arial"/>
                <a:cs typeface="Arial"/>
              </a:rPr>
              <a:t>–</a:t>
            </a:r>
            <a:r>
              <a:rPr lang="de-DE" sz="2000" dirty="0" err="1" smtClean="0">
                <a:latin typeface="Arial"/>
                <a:cs typeface="Arial"/>
              </a:rPr>
              <a:t>prozessen</a:t>
            </a:r>
            <a:r>
              <a:rPr lang="de-DE" sz="2000" dirty="0" smtClean="0">
                <a:latin typeface="Arial"/>
                <a:cs typeface="Arial"/>
              </a:rPr>
              <a:t> und deren Umsetzung eine energieeffiziente und klimafreundliche Bauweise mit einem hohen Anteil an erneuerbarer Energie sicherzustellen.</a:t>
            </a:r>
          </a:p>
          <a:p>
            <a:pPr>
              <a:spcBef>
                <a:spcPts val="0"/>
              </a:spcBef>
            </a:pPr>
            <a:r>
              <a:rPr lang="de-DE" sz="2000" dirty="0" smtClean="0">
                <a:latin typeface="Arial"/>
                <a:cs typeface="Arial"/>
              </a:rPr>
              <a:t>Vermitteln von Kontakten und Knowhow an Bauherrschaften. Durchführung von Baukontrollen.</a:t>
            </a:r>
            <a:endParaRPr lang="de-DE" sz="2000" dirty="0">
              <a:latin typeface="Arial"/>
              <a:cs typeface="Arial"/>
            </a:endParaRPr>
          </a:p>
        </p:txBody>
      </p:sp>
      <p:pic>
        <p:nvPicPr>
          <p:cNvPr id="3" name="Inhaltsplatzhalter 2"/>
          <p:cNvPicPr>
            <a:picLocks noGrp="1" noChangeAspect="1"/>
          </p:cNvPicPr>
          <p:nvPr>
            <p:ph idx="1"/>
          </p:nvPr>
        </p:nvPicPr>
        <p:blipFill>
          <a:blip r:embed="rId2"/>
          <a:srcRect t="7085" b="7085"/>
          <a:stretch>
            <a:fillRect/>
          </a:stretch>
        </p:blipFill>
        <p:spPr/>
      </p:pic>
    </p:spTree>
    <p:extLst>
      <p:ext uri="{BB962C8B-B14F-4D97-AF65-F5344CB8AC3E}">
        <p14:creationId xmlns:p14="http://schemas.microsoft.com/office/powerpoint/2010/main" val="5656307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Kommunale Gebäude:</a:t>
            </a:r>
            <a:br>
              <a:rPr lang="de-DE" dirty="0" smtClean="0">
                <a:latin typeface="Arial"/>
                <a:cs typeface="Arial"/>
              </a:rPr>
            </a:br>
            <a:r>
              <a:rPr lang="de-DE" dirty="0" smtClean="0">
                <a:latin typeface="Arial"/>
                <a:cs typeface="Arial"/>
              </a:rPr>
              <a:t>vorbildliche Standards definieren.</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smtClean="0">
                <a:latin typeface="Arial"/>
                <a:cs typeface="Arial"/>
              </a:rPr>
              <a:t>orientiert sich bei Bau und Bewirtschaftung Ihrer Gebäude und Anlagen an den höchsten energetischen und ökologischen Standards und künftigen klimapolitischen Anforderungen.</a:t>
            </a:r>
          </a:p>
          <a:p>
            <a:pPr>
              <a:spcBef>
                <a:spcPts val="0"/>
              </a:spcBef>
            </a:pPr>
            <a:r>
              <a:rPr lang="de-DE" sz="2000" dirty="0" smtClean="0">
                <a:latin typeface="Arial"/>
                <a:cs typeface="Arial"/>
              </a:rPr>
              <a:t>Eine gute Grundlage dazu ist der Gebäudestandard von Energiestadt.</a:t>
            </a:r>
          </a:p>
          <a:p>
            <a:pPr>
              <a:spcBef>
                <a:spcPts val="0"/>
              </a:spcBef>
            </a:pPr>
            <a:endParaRPr lang="de-DE" sz="2000" dirty="0" smtClean="0">
              <a:latin typeface="Arial"/>
              <a:cs typeface="Arial"/>
            </a:endParaRPr>
          </a:p>
          <a:p>
            <a:pPr>
              <a:spcBef>
                <a:spcPts val="0"/>
              </a:spcBef>
            </a:pPr>
            <a:endParaRPr lang="de-DE" sz="2000" dirty="0">
              <a:latin typeface="Arial"/>
              <a:cs typeface="Arial"/>
            </a:endParaRPr>
          </a:p>
          <a:p>
            <a:pPr>
              <a:spcBef>
                <a:spcPts val="0"/>
              </a:spcBef>
            </a:pPr>
            <a:endParaRPr lang="de-DE" sz="2000" dirty="0">
              <a:latin typeface="Arial"/>
              <a:cs typeface="Arial"/>
            </a:endParaRPr>
          </a:p>
        </p:txBody>
      </p:sp>
      <p:pic>
        <p:nvPicPr>
          <p:cNvPr id="3" name="Inhaltsplatzhalter 2"/>
          <p:cNvPicPr>
            <a:picLocks noGrp="1" noChangeAspect="1"/>
          </p:cNvPicPr>
          <p:nvPr>
            <p:ph idx="1"/>
          </p:nvPr>
        </p:nvPicPr>
        <p:blipFill>
          <a:blip r:embed="rId2"/>
          <a:srcRect t="7085" b="7085"/>
          <a:stretch>
            <a:fillRect/>
          </a:stretch>
        </p:blipFill>
        <p:spPr/>
      </p:pic>
    </p:spTree>
    <p:extLst>
      <p:ext uri="{BB962C8B-B14F-4D97-AF65-F5344CB8AC3E}">
        <p14:creationId xmlns:p14="http://schemas.microsoft.com/office/powerpoint/2010/main" val="7244844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Energiebuchhaltung und Betriebsoptimierung</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smtClean="0">
                <a:latin typeface="Arial"/>
                <a:cs typeface="Arial"/>
              </a:rPr>
              <a:t>stellt eine aus energetischen und klimatischen Gesichtspunkten optimale Bewirtschaftung ihrer Gebäude und Anlagen in Bezug auf Energie, Treibhausgasemissionen und Wasserverbrauch sicher.</a:t>
            </a:r>
          </a:p>
          <a:p>
            <a:pPr>
              <a:spcBef>
                <a:spcPts val="0"/>
              </a:spcBef>
            </a:pPr>
            <a:r>
              <a:rPr lang="de-DE" sz="2000" dirty="0" smtClean="0">
                <a:latin typeface="Arial"/>
                <a:cs typeface="Arial"/>
              </a:rPr>
              <a:t>Umsetzung von </a:t>
            </a:r>
            <a:r>
              <a:rPr lang="de-DE" sz="2000" dirty="0" err="1" smtClean="0">
                <a:latin typeface="Arial"/>
                <a:cs typeface="Arial"/>
              </a:rPr>
              <a:t>Sofortmassnahmen</a:t>
            </a:r>
            <a:r>
              <a:rPr lang="de-DE" sz="2000" dirty="0" smtClean="0">
                <a:latin typeface="Arial"/>
                <a:cs typeface="Arial"/>
              </a:rPr>
              <a:t>.</a:t>
            </a:r>
          </a:p>
          <a:p>
            <a:pPr>
              <a:spcBef>
                <a:spcPts val="0"/>
              </a:spcBef>
            </a:pPr>
            <a:endParaRPr lang="de-DE" sz="2000" dirty="0">
              <a:latin typeface="Arial"/>
              <a:cs typeface="Arial"/>
            </a:endParaRPr>
          </a:p>
          <a:p>
            <a:pPr>
              <a:spcBef>
                <a:spcPts val="0"/>
              </a:spcBef>
            </a:pPr>
            <a:endParaRPr lang="de-DE" sz="2000" dirty="0">
              <a:latin typeface="Arial"/>
              <a:cs typeface="Arial"/>
            </a:endParaRPr>
          </a:p>
        </p:txBody>
      </p:sp>
      <p:pic>
        <p:nvPicPr>
          <p:cNvPr id="3" name="Inhaltsplatzhalter 2"/>
          <p:cNvPicPr>
            <a:picLocks noGrp="1" noChangeAspect="1"/>
          </p:cNvPicPr>
          <p:nvPr>
            <p:ph idx="1"/>
          </p:nvPr>
        </p:nvPicPr>
        <p:blipFill>
          <a:blip r:embed="rId2"/>
          <a:srcRect l="17277" r="17277"/>
          <a:stretch>
            <a:fillRect/>
          </a:stretch>
        </p:blipFill>
        <p:spPr/>
      </p:pic>
    </p:spTree>
    <p:extLst>
      <p:ext uri="{BB962C8B-B14F-4D97-AF65-F5344CB8AC3E}">
        <p14:creationId xmlns:p14="http://schemas.microsoft.com/office/powerpoint/2010/main" val="19741633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Öffentliche Beleuchtung</a:t>
            </a:r>
            <a:endParaRPr lang="de-DE" dirty="0">
              <a:latin typeface="Arial"/>
              <a:cs typeface="Arial"/>
            </a:endParaRPr>
          </a:p>
        </p:txBody>
      </p:sp>
      <p:sp>
        <p:nvSpPr>
          <p:cNvPr id="6" name="Textplatzhalter 5"/>
          <p:cNvSpPr>
            <a:spLocks noGrp="1"/>
          </p:cNvSpPr>
          <p:nvPr>
            <p:ph type="body" sz="half" idx="2"/>
          </p:nvPr>
        </p:nvSpPr>
        <p:spPr/>
        <p:txBody>
          <a:bodyPr>
            <a:normAutofit lnSpcReduction="10000"/>
          </a:bodyPr>
          <a:lstStyle/>
          <a:p>
            <a:pPr>
              <a:spcBef>
                <a:spcPts val="0"/>
              </a:spcBef>
            </a:pPr>
            <a:r>
              <a:rPr lang="de-DE" sz="2000" dirty="0">
                <a:latin typeface="Arial"/>
                <a:cs typeface="Arial"/>
              </a:rPr>
              <a:t>Die </a:t>
            </a:r>
            <a:r>
              <a:rPr lang="de-DE" sz="2000" dirty="0" smtClean="0">
                <a:latin typeface="Arial"/>
                <a:cs typeface="Arial"/>
              </a:rPr>
              <a:t>öffentliche Beleuchtung widerspiegelt die Vorbildrolle der öffentlichen Hand im Umgang mit Energie resp. bezüglich der eingesetzten Technologien, effizientem und ökologischem Einsatz der Beleuchtung und kontinuierlicher Optimierung des Betriebs (Teil-/Nachtabschaltung).</a:t>
            </a:r>
          </a:p>
          <a:p>
            <a:pPr>
              <a:spcBef>
                <a:spcPts val="0"/>
              </a:spcBef>
            </a:pPr>
            <a:endParaRPr lang="de-DE" sz="2000" dirty="0">
              <a:latin typeface="Arial"/>
              <a:cs typeface="Arial"/>
            </a:endParaRPr>
          </a:p>
          <a:p>
            <a:pPr>
              <a:spcBef>
                <a:spcPts val="0"/>
              </a:spcBef>
            </a:pPr>
            <a:endParaRPr lang="de-DE" sz="2000" dirty="0">
              <a:latin typeface="Arial"/>
              <a:cs typeface="Arial"/>
            </a:endParaRPr>
          </a:p>
        </p:txBody>
      </p:sp>
      <p:pic>
        <p:nvPicPr>
          <p:cNvPr id="7" name="Inhaltsplatzhalter 6"/>
          <p:cNvPicPr>
            <a:picLocks noGrp="1" noChangeAspect="1"/>
          </p:cNvPicPr>
          <p:nvPr>
            <p:ph idx="1"/>
          </p:nvPr>
        </p:nvPicPr>
        <p:blipFill>
          <a:blip r:embed="rId2"/>
          <a:srcRect l="17277" r="17277"/>
          <a:stretch>
            <a:fillRect/>
          </a:stretch>
        </p:blipFill>
        <p:spPr/>
      </p:pic>
    </p:spTree>
    <p:extLst>
      <p:ext uri="{BB962C8B-B14F-4D97-AF65-F5344CB8AC3E}">
        <p14:creationId xmlns:p14="http://schemas.microsoft.com/office/powerpoint/2010/main" val="19427324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Erneuerbare Stromproduktion</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smtClean="0">
                <a:latin typeface="Arial"/>
                <a:cs typeface="Arial"/>
              </a:rPr>
              <a:t>fördert die Produktion erneuerbaren Stroms auf dem Gemeindegebiet.</a:t>
            </a:r>
          </a:p>
          <a:p>
            <a:pPr>
              <a:spcBef>
                <a:spcPts val="0"/>
              </a:spcBef>
            </a:pPr>
            <a:r>
              <a:rPr lang="de-DE" sz="2000" dirty="0" smtClean="0">
                <a:latin typeface="Arial"/>
                <a:cs typeface="Arial"/>
              </a:rPr>
              <a:t>Sie hat Kenntnisse des Potentials (Wasser/Trinkwasser, Biomasse/Holz, Wind, Sonne).</a:t>
            </a:r>
          </a:p>
          <a:p>
            <a:pPr>
              <a:spcBef>
                <a:spcPts val="0"/>
              </a:spcBef>
            </a:pPr>
            <a:r>
              <a:rPr lang="de-DE" sz="2000" dirty="0" smtClean="0">
                <a:latin typeface="Arial"/>
                <a:cs typeface="Arial"/>
              </a:rPr>
              <a:t>Sie nutzt Dachflächen der öffentlichen Bauten für eigene PV-Anlagen oder stellt die Dachflächen für Dritte zur Verfügung. </a:t>
            </a:r>
            <a:endParaRPr lang="de-DE" sz="2000" dirty="0">
              <a:latin typeface="Arial"/>
              <a:cs typeface="Arial"/>
            </a:endParaRPr>
          </a:p>
          <a:p>
            <a:pPr>
              <a:spcBef>
                <a:spcPts val="0"/>
              </a:spcBef>
            </a:pPr>
            <a:endParaRPr lang="de-DE" sz="2000" dirty="0">
              <a:latin typeface="Arial"/>
              <a:cs typeface="Arial"/>
            </a:endParaRPr>
          </a:p>
        </p:txBody>
      </p:sp>
      <p:pic>
        <p:nvPicPr>
          <p:cNvPr id="3" name="Inhaltsplatzhalter 2"/>
          <p:cNvPicPr>
            <a:picLocks noGrp="1" noChangeAspect="1"/>
          </p:cNvPicPr>
          <p:nvPr>
            <p:ph idx="1"/>
          </p:nvPr>
        </p:nvPicPr>
        <p:blipFill>
          <a:blip r:embed="rId2"/>
          <a:srcRect l="17277" r="17277"/>
          <a:stretch>
            <a:fillRect/>
          </a:stretch>
        </p:blipFill>
        <p:spPr/>
      </p:pic>
    </p:spTree>
    <p:extLst>
      <p:ext uri="{BB962C8B-B14F-4D97-AF65-F5344CB8AC3E}">
        <p14:creationId xmlns:p14="http://schemas.microsoft.com/office/powerpoint/2010/main" val="34612847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Leitungsgebundene erneuerbare Wärme- und Kältenetze</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smtClean="0">
                <a:latin typeface="Arial"/>
                <a:cs typeface="Arial"/>
              </a:rPr>
              <a:t>unterstützt die Nutzung von erneuerbaren Energien, Abwärme und Umweltwärme in Wärme- und Kältenetzen.</a:t>
            </a:r>
          </a:p>
          <a:p>
            <a:pPr>
              <a:spcBef>
                <a:spcPts val="0"/>
              </a:spcBef>
            </a:pPr>
            <a:r>
              <a:rPr lang="de-DE" sz="2000" dirty="0" smtClean="0">
                <a:latin typeface="Arial"/>
                <a:cs typeface="Arial"/>
              </a:rPr>
              <a:t>Die Gemeinde arbeitet eng mit allen Akteuren zusammen.</a:t>
            </a:r>
            <a:endParaRPr lang="de-DE" sz="2000" dirty="0">
              <a:latin typeface="Arial"/>
              <a:cs typeface="Arial"/>
            </a:endParaRPr>
          </a:p>
        </p:txBody>
      </p:sp>
      <p:pic>
        <p:nvPicPr>
          <p:cNvPr id="3" name="Inhaltsplatzhalter 2"/>
          <p:cNvPicPr>
            <a:picLocks noGrp="1" noChangeAspect="1"/>
          </p:cNvPicPr>
          <p:nvPr>
            <p:ph idx="1"/>
          </p:nvPr>
        </p:nvPicPr>
        <p:blipFill>
          <a:blip r:embed="rId2"/>
          <a:srcRect l="17277" r="17277"/>
          <a:stretch>
            <a:fillRect/>
          </a:stretch>
        </p:blipFill>
        <p:spPr/>
      </p:pic>
    </p:spTree>
    <p:extLst>
      <p:ext uri="{BB962C8B-B14F-4D97-AF65-F5344CB8AC3E}">
        <p14:creationId xmlns:p14="http://schemas.microsoft.com/office/powerpoint/2010/main" val="8097977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nchorCtr="0">
            <a:normAutofit/>
          </a:bodyPr>
          <a:lstStyle/>
          <a:p>
            <a:r>
              <a:rPr lang="de-DE" dirty="0" smtClean="0">
                <a:latin typeface="Arial"/>
                <a:cs typeface="Arial"/>
              </a:rPr>
              <a:t>Wasserversorgung und -bewirtschaftung</a:t>
            </a:r>
            <a:endParaRPr lang="de-DE" dirty="0">
              <a:latin typeface="Arial"/>
              <a:cs typeface="Arial"/>
            </a:endParaRPr>
          </a:p>
        </p:txBody>
      </p:sp>
      <p:sp>
        <p:nvSpPr>
          <p:cNvPr id="6" name="Textplatzhalter 5"/>
          <p:cNvSpPr>
            <a:spLocks noGrp="1"/>
          </p:cNvSpPr>
          <p:nvPr>
            <p:ph type="body" sz="half" idx="2"/>
          </p:nvPr>
        </p:nvSpPr>
        <p:spPr/>
        <p:txBody>
          <a:bodyPr>
            <a:normAutofit/>
          </a:bodyPr>
          <a:lstStyle/>
          <a:p>
            <a:pPr>
              <a:spcBef>
                <a:spcPts val="0"/>
              </a:spcBef>
            </a:pPr>
            <a:r>
              <a:rPr lang="de-DE" sz="2000" dirty="0">
                <a:latin typeface="Arial"/>
                <a:cs typeface="Arial"/>
              </a:rPr>
              <a:t>Die </a:t>
            </a:r>
            <a:r>
              <a:rPr lang="de-DE" sz="2000" dirty="0" smtClean="0">
                <a:latin typeface="Arial"/>
                <a:cs typeface="Arial"/>
              </a:rPr>
              <a:t>Gemeinde </a:t>
            </a:r>
          </a:p>
          <a:p>
            <a:pPr>
              <a:spcBef>
                <a:spcPts val="0"/>
              </a:spcBef>
            </a:pPr>
            <a:r>
              <a:rPr lang="de-DE" sz="2000" dirty="0" smtClean="0">
                <a:latin typeface="Arial"/>
                <a:cs typeface="Arial"/>
              </a:rPr>
              <a:t>achtet auf und informiert über eine energieeffiziente Aufbereitung des Trinkwassers sowie einen ressourcen-schonenden Umgang mit Trink- und Regenwasser.</a:t>
            </a:r>
          </a:p>
          <a:p>
            <a:pPr>
              <a:spcBef>
                <a:spcPts val="0"/>
              </a:spcBef>
            </a:pPr>
            <a:endParaRPr lang="de-DE" sz="2000" dirty="0">
              <a:latin typeface="Arial"/>
              <a:cs typeface="Arial"/>
            </a:endParaRPr>
          </a:p>
        </p:txBody>
      </p:sp>
      <p:pic>
        <p:nvPicPr>
          <p:cNvPr id="3" name="Inhaltsplatzhalter 2"/>
          <p:cNvPicPr>
            <a:picLocks noGrp="1" noChangeAspect="1"/>
          </p:cNvPicPr>
          <p:nvPr>
            <p:ph idx="1"/>
          </p:nvPr>
        </p:nvPicPr>
        <p:blipFill>
          <a:blip r:embed="rId2"/>
          <a:srcRect l="17277" r="17277"/>
          <a:stretch>
            <a:fillRect/>
          </a:stretch>
        </p:blipFill>
        <p:spPr/>
      </p:pic>
    </p:spTree>
    <p:extLst>
      <p:ext uri="{BB962C8B-B14F-4D97-AF65-F5344CB8AC3E}">
        <p14:creationId xmlns:p14="http://schemas.microsoft.com/office/powerpoint/2010/main" val="31182269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461</Words>
  <Application>Microsoft Macintosh PowerPoint</Application>
  <PresentationFormat>Bildschirmpräsentation (4:3)</PresentationFormat>
  <Paragraphs>52</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Office-Design</vt:lpstr>
      <vt:lpstr>PowerPoint-Präsentation</vt:lpstr>
      <vt:lpstr>Energie- und Klimaziele setzen</vt:lpstr>
      <vt:lpstr>Bauvorhaben optimieren</vt:lpstr>
      <vt:lpstr>Kommunale Gebäude: vorbildliche Standards definieren.</vt:lpstr>
      <vt:lpstr>Energiebuchhaltung und Betriebsoptimierung</vt:lpstr>
      <vt:lpstr>Öffentliche Beleuchtung</vt:lpstr>
      <vt:lpstr>Erneuerbare Stromproduktion</vt:lpstr>
      <vt:lpstr>Leitungsgebundene erneuerbare Wärme- und Kältenetze</vt:lpstr>
      <vt:lpstr>Wasserversorgung und -bewirtschaftung</vt:lpstr>
      <vt:lpstr>Velowegnetz und -infrastruktur</vt:lpstr>
      <vt:lpstr>Kommunikation an die Bevölkerung</vt:lpstr>
      <vt:lpstr>10 rasch umsetzbare Massnahmen für Gemeinden – Teil 1   Die Temperatur in Büro- und Aufenthaltsräumen wird auf 20 Grad sowie in Mehrzweckhallen und Werkstätten auf 17 Grad eingestellt.  Lager und Garagen werden auf 7 Grad und leerstehende Gebäude oder Räume auf 13 Grad eingestellt.  Sofern nicht betriebsnotwendig wird das Warmwasser abgestellt.  Auf Weihnachtsbeleuchtung und nicht sicherheitsrelevante Aussenbeleuchtung wird verzichtet.  In den Gebäuden der Gemeindeverwaltung werden die Einstellungen von Heizung, Warmwasseraufbereitung, Lüftung oder Beleuchtung durch Fachleute optimiert, indem beispielsweise die Heizkurve abgesenkt, die Temperatur bei betriebsnotwendigem Warmwasser gesenkt oder Bewegungsmelder bei Innenbeleuchtungen eingesetzt werden. </vt:lpstr>
      <vt:lpstr>10 rasch umsetzbare Massnahmen für Gemeinden – Teil 2   Die Mitarbeitenden werden sensibilisiert, keine eigenen Heizgeräte zu verwenden, auf Dauerlüften oder gekippte Fenster zu verzichten, in der Nacht und am Wochenende Fenster- und Rollläden zu schliessen und das Licht zu löschen, wenn Räumlichkeiten nicht genutzt sind.  Geschirrspüler erst starten, wenn er voll, aber nicht überladen ist. Nutzen Sie den Sparmodus.  Lassen Sie die Elektrogeräte nicht im Standby- oder Schlafmodus, sondern schalten Sie sie ganz ab. Das geht am einfachsten mit einem Netzschalter oder einer Steckleiste.  Prüfen Sie, ob die Radiatoren frei sind von Möbeln oder Vorhängen oder anderen Materialien.  Informieren Sie die MitarbeiterInnen, dass sie auch zuhause diese Massnahmen umsetzen sollten.</vt:lpstr>
      <vt:lpstr>Weitere Informationen  • Informationsmaterial vom Bund für Gemeinden und Städte  https://energie-tipps.ch  Aber auch für Unternehmen und Hausverwaltungen etc.  • Spartipps für Privathaushalte und Unternehmen  https://www.energieschweiz.ch/programme/nicht- verschwenden/startseite/  • Energiemangel Kt. Bern  https://www.be.ch/de/start/themen/energiemangel.html  • ...</vt:lpstr>
    </vt:vector>
  </TitlesOfParts>
  <Company>Ing.büro für Energie und Umwelt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Kurt Marti</dc:creator>
  <cp:lastModifiedBy>Kurt Marti</cp:lastModifiedBy>
  <cp:revision>17</cp:revision>
  <dcterms:created xsi:type="dcterms:W3CDTF">2022-10-15T11:55:58Z</dcterms:created>
  <dcterms:modified xsi:type="dcterms:W3CDTF">2022-10-15T14:21:13Z</dcterms:modified>
</cp:coreProperties>
</file>